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57" r:id="rId4"/>
    <p:sldId id="262" r:id="rId5"/>
    <p:sldId id="259" r:id="rId6"/>
    <p:sldId id="260" r:id="rId7"/>
    <p:sldId id="261" r:id="rId8"/>
    <p:sldId id="263" r:id="rId9"/>
    <p:sldId id="368" r:id="rId10"/>
    <p:sldId id="369" r:id="rId11"/>
    <p:sldId id="370" r:id="rId12"/>
    <p:sldId id="371" r:id="rId13"/>
    <p:sldId id="367" r:id="rId14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60093"/>
    <a:srgbClr val="A34301"/>
    <a:srgbClr val="0066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60BFAF6-7053-4BCC-A7B1-A60CD2965317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  <a:endParaRPr lang="th-TH" noProof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2AB544-C537-4BA0-BB95-DB70C3641BE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สี่เหลี่ยมผืนผ้า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สี่เหลี่ยมผืนผ้า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สี่เหลี่ยมผืนผ้า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ตัวเชื่อมต่อตรง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ตัวเชื่อมต่อตรง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ตัวเชื่อมต่อตรง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ตัวเชื่อมต่อตรง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วงรี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วงรี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วงรี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วงรี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22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24F35-35AF-467D-8125-1E49E9AFB0DB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23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4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CA5C6-06DD-4D9F-82E1-DA3EE88481C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265D91E-EADB-4526-AD58-D195CC8A4894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ตัวยึดหมายเลขภาพนิ่ง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945E675-71AD-4E9A-A14D-0DC5F9041DA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6" name="ตัวยึดท้ายกระดาษ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สี่เหลี่ยมผืนผ้า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สี่เหลี่ยมผืนผ้า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สี่เหลี่ยมผืนผ้า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ตัวเชื่อมต่อตรง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ตัวเชื่อมต่อตรง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ตัวเชื่อมต่อตรง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วงรี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วงรี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วงรี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วงรี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ตัวเชื่อมต่อตรง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0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8FF24-A918-45E5-BC13-C3EC90215A2E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21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2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2E5F9-ACEA-49FF-B224-794D23563E0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C4292-3E29-4C10-9651-5387410CAA01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B7977-9872-4B05-9B9F-12DEB790502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DB5A5-B299-46C7-B060-B3C732A1F406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9B1A1-92A5-40D0-A075-EAB132ACDDB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119C97A-6ECB-4EDA-835F-8192E82F089B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4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A6E7D7D-0297-4558-8BB8-3B37DF19F98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5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07212-D5DA-443E-9BFE-2DDD055D9496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D9C03-0BF2-493D-AF90-02AD1E50627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ตัวเชื่อมต่อตรง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วงรี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2" name="ตัวยึดวันที่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3E18ECE-DBE4-420B-8780-13A77AC89919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13" name="ตัวยึดหมายเลขภาพนิ่ง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6EAE2AC-7A70-4DD8-9579-913BB6C9B3F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14" name="ตัวยึดท้ายกระดาษ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วงรี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ตัวเชื่อมต่อตรง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2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0B06E58-9E9F-49C1-BBAF-C2D9CD24D4CD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13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9AF00A6-19AE-4299-8AF1-AAAD602BD21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14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CCF34-EB12-4A53-9CE1-30A10CECD893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7AE23-ECE8-47F4-91F6-0412561F4A7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2EA63-A87C-4CD9-94E3-A028A6185098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46EFF-3EF4-4914-8881-02AD1A0EC6C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28" name="ตัวยึดข้อความ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D0DAEC-C2C0-4366-99C3-A062CB3731D7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วงรี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33AB46-11B1-4957-89B2-EB54D10E68E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?term=Lewington%20S%5bAuthor%5d&amp;cauthor=true&amp;cauthor_uid=24531003" TargetMode="External"/><Relationship Id="rId13" Type="http://schemas.openxmlformats.org/officeDocument/2006/relationships/hyperlink" Target="http://www.ncbi.nlm.nih.gov/pubmed/24531003" TargetMode="External"/><Relationship Id="rId3" Type="http://schemas.openxmlformats.org/officeDocument/2006/relationships/hyperlink" Target="http://www.ncbi.nlm.nih.gov/pubmed?term=Promthet%20S%5bAuthor%5d&amp;cauthor=true&amp;cauthor_uid=24377646" TargetMode="External"/><Relationship Id="rId7" Type="http://schemas.openxmlformats.org/officeDocument/2006/relationships/hyperlink" Target="http://www.ncbi.nlm.nih.gov/pubmed?term=Promthet%20S%5bAuthor%5d&amp;cauthor=true&amp;cauthor_uid=24531003" TargetMode="External"/><Relationship Id="rId12" Type="http://schemas.openxmlformats.org/officeDocument/2006/relationships/hyperlink" Target="http://www.ncbi.nlm.nih.gov/pubmed?term=Parkin%20DM%5bAuthor%5d&amp;cauthor=true&amp;cauthor_uid=24531003" TargetMode="External"/><Relationship Id="rId2" Type="http://schemas.openxmlformats.org/officeDocument/2006/relationships/hyperlink" Target="http://www.ncbi.nlm.nih.gov/pubmed?term=Duangsong%20R%5bAuthor%5d&amp;cauthor=true&amp;cauthor_uid=2437764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?term=Kamsa-Ard%20S%5bAuthor%5d&amp;cauthor=true&amp;cauthor_uid=24531003" TargetMode="External"/><Relationship Id="rId11" Type="http://schemas.openxmlformats.org/officeDocument/2006/relationships/hyperlink" Target="http://www.ncbi.nlm.nih.gov/pubmed?term=Suwanrungruang%20K%5bAuthor%5d&amp;cauthor=true&amp;cauthor_uid=24531003" TargetMode="External"/><Relationship Id="rId5" Type="http://schemas.openxmlformats.org/officeDocument/2006/relationships/hyperlink" Target="http://www.ncbi.nlm.nih.gov/pubmed/24335087" TargetMode="External"/><Relationship Id="rId10" Type="http://schemas.openxmlformats.org/officeDocument/2006/relationships/hyperlink" Target="http://www.ncbi.nlm.nih.gov/pubmed?term=Sherliker%20P%5bAuthor%5d&amp;cauthor=true&amp;cauthor_uid=24531003" TargetMode="External"/><Relationship Id="rId4" Type="http://schemas.openxmlformats.org/officeDocument/2006/relationships/hyperlink" Target="http://www.ncbi.nlm.nih.gov/pubmed?term=Thaewnongiew%20K%5bAuthor%5d&amp;cauthor=true&amp;cauthor_uid=24377646" TargetMode="External"/><Relationship Id="rId9" Type="http://schemas.openxmlformats.org/officeDocument/2006/relationships/hyperlink" Target="http://www.ncbi.nlm.nih.gov/pubmed?term=Burrett%20JA%5bAuthor%5d&amp;cauthor=true&amp;cauthor_uid=24531003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ชื่อเรื่อง 1"/>
          <p:cNvSpPr>
            <a:spLocks noGrp="1"/>
          </p:cNvSpPr>
          <p:nvPr>
            <p:ph type="ctrTitle"/>
          </p:nvPr>
        </p:nvSpPr>
        <p:spPr bwMode="auto">
          <a:xfrm>
            <a:off x="571500" y="1143000"/>
            <a:ext cx="7886700" cy="87471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342900" indent="-342900" algn="ctr" eaLnBrk="0" hangingPunct="0"/>
            <a:r>
              <a:rPr lang="th-TH" sz="3600" cap="none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กลุ่มวิจัยตามประกาศคณะสาธารณสุขศาสตร์ ฉบับที่ 33/2556 </a:t>
            </a:r>
            <a:endParaRPr lang="th-TH" sz="3600" b="0" cap="none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85863" y="5003800"/>
            <a:ext cx="6172200" cy="1371600"/>
          </a:xfr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th-TH" sz="3200" dirty="0" smtClean="0">
                <a:solidFill>
                  <a:schemeClr val="tx1"/>
                </a:solidFill>
              </a:rPr>
              <a:t>ศ.ดร.สุ</a:t>
            </a:r>
            <a:r>
              <a:rPr lang="th-TH" sz="3200" dirty="0" err="1" smtClean="0">
                <a:solidFill>
                  <a:schemeClr val="tx1"/>
                </a:solidFill>
              </a:rPr>
              <a:t>พรรณี</a:t>
            </a:r>
            <a:r>
              <a:rPr lang="th-TH" sz="3200" dirty="0" smtClean="0">
                <a:solidFill>
                  <a:schemeClr val="tx1"/>
                </a:solidFill>
              </a:rPr>
              <a:t> พรหมเทศ </a:t>
            </a: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th-TH" sz="3200" dirty="0" smtClean="0">
                <a:solidFill>
                  <a:schemeClr val="tx1"/>
                </a:solidFill>
              </a:rPr>
              <a:t>คณะสาธารณสุขศาสตร์ มหาวิทยาลัยขอนแก่น</a:t>
            </a: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th-TH" sz="3200" dirty="0" smtClean="0">
                <a:solidFill>
                  <a:schemeClr val="tx1"/>
                </a:solidFill>
              </a:rPr>
              <a:t>25 มิถุนายน 2557</a:t>
            </a: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785813" y="2500313"/>
            <a:ext cx="7886700" cy="1857375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กลุ่มวิจัยโรคมะเร็งภาคตะวันออกเฉียงเหนือ </a:t>
            </a:r>
            <a:r>
              <a:rPr lang="th-TH" sz="4000" b="1" kern="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000" b="1" kern="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en-US" sz="4000" b="1" dirty="0" err="1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Isan</a:t>
            </a:r>
            <a:r>
              <a:rPr lang="en-US" sz="40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Cancer Research Group  (ICAR)</a:t>
            </a:r>
            <a:endParaRPr lang="th-TH" sz="40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solidFill>
                  <a:srgbClr val="C00000"/>
                </a:solidFill>
                <a:latin typeface="+mn-lt"/>
                <a:cs typeface="+mn-cs"/>
              </a:rPr>
              <a:t>วันที่ 6 มกราคม 2557</a:t>
            </a:r>
            <a:r>
              <a:rPr lang="th-TH" sz="40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endParaRPr lang="en-US" sz="40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500063"/>
            <a:ext cx="9001125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00FF"/>
                </a:solidFill>
                <a:latin typeface="JasmineUPC" pitchFamily="18" charset="-34"/>
                <a:cs typeface="JasmineUPC" pitchFamily="18" charset="-34"/>
              </a:rPr>
              <a:t>สมาชิกกลุ่ม </a:t>
            </a:r>
            <a:endParaRPr lang="th-TH" sz="3600" dirty="0">
              <a:latin typeface="JasmineUPC" pitchFamily="18" charset="-34"/>
              <a:cs typeface="JasmineUPC" pitchFamily="18" charset="-34"/>
            </a:endParaRP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sz="quarter" idx="1"/>
          </p:nvPr>
        </p:nvGraphicFramePr>
        <p:xfrm>
          <a:off x="1231900" y="2071688"/>
          <a:ext cx="7197725" cy="4240212"/>
        </p:xfrm>
        <a:graphic>
          <a:graphicData uri="http://schemas.openxmlformats.org/drawingml/2006/table">
            <a:tbl>
              <a:tblPr/>
              <a:tblGrid>
                <a:gridCol w="593419"/>
                <a:gridCol w="2390127"/>
                <a:gridCol w="4214842"/>
              </a:tblGrid>
              <a:tr h="714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ลำดับที่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ชื่อ</a:t>
                      </a:r>
                      <a:r>
                        <a:rPr lang="en-US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-</a:t>
                      </a: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สกุล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หน่วยงานที่สังกัด 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(ประกอบด้วยอาจารย์คณะสาธารณสุขศาสตร์ อย่างน้อย </a:t>
                      </a:r>
                      <a:r>
                        <a:rPr lang="en-US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7 </a:t>
                      </a: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คน) 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1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ศ.ดร.สุพรรณี พรหมเทศ  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ภาควิชาระบาดวิทยา คณะสาธารณสุขศาสตร์ 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อาจารย์เนาวรัตน์ ตั้งศรีทอง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ภาควิชาระบาดวิทยา คณะสาธารณสุขศาสตร์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3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อาจารย์ ดร. ชนัญญา กาสินพิลา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ภาควิชาระบาดวิทยา คณะสาธารณสุขศาสตร์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รศ.ดร.บัณฑิต ถิ่นคำรพ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ภาควิชาชีวสถิติและประชากรศาสตร์ คณะสาธารณสุขศาสตร์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ผศ.ดร.ศิริพร คำสะอาด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ภาควิชาชีวสถิติและประชากรศาสตร์ คณะสาธารณสุขศาสตร์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อาจารย์รัฐพล ไกรกลาง	</a:t>
                      </a:r>
                      <a:endParaRPr lang="en-US" sz="2000" b="1" dirty="0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ภาควิชาโภช</a:t>
                      </a:r>
                      <a:r>
                        <a:rPr lang="th-TH" sz="2000" b="1" dirty="0" err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นวิท</a:t>
                      </a:r>
                      <a:r>
                        <a:rPr lang="th-TH" sz="2000" b="1" dirty="0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ยา คณะสาธารณสุขศาสตร์</a:t>
                      </a:r>
                      <a:endParaRPr lang="en-US" sz="2000" b="1" dirty="0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7</a:t>
                      </a:r>
                      <a:endParaRPr lang="en-US" sz="2000" b="1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Mr.Peter Bradshaw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อาจารย์ส่วนกลาง คณะสาธารณสุขศาสตร์</a:t>
                      </a:r>
                      <a:endParaRPr lang="en-US" sz="2000" b="1" dirty="0"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571500"/>
            <a:ext cx="7467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800" dirty="0" smtClean="0">
                <a:solidFill>
                  <a:srgbClr val="0000FF"/>
                </a:solidFill>
                <a:latin typeface="JasmineUPC" pitchFamily="18" charset="-34"/>
                <a:cs typeface="JasmineUPC" pitchFamily="18" charset="-34"/>
              </a:rPr>
              <a:t>สมาชิกเพิ่มเติม </a:t>
            </a:r>
            <a:endParaRPr lang="th-TH" sz="4800" dirty="0">
              <a:solidFill>
                <a:srgbClr val="0000FF"/>
              </a:solidFill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6386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785938"/>
            <a:ext cx="7467600" cy="4687887"/>
          </a:xfrm>
        </p:spPr>
        <p:txBody>
          <a:bodyPr/>
          <a:lstStyle/>
          <a:p>
            <a:r>
              <a:rPr lang="en-US" altLang="ja-JP" sz="320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altLang="ja-JP" sz="320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นักศึกษา ป โท ป เอก</a:t>
            </a:r>
          </a:p>
          <a:p>
            <a:pPr>
              <a:buFont typeface="Wingdings" pitchFamily="2" charset="2"/>
              <a:buNone/>
            </a:pPr>
            <a:endParaRPr lang="en-US" sz="3200" baseline="30000" smtClean="0">
              <a:solidFill>
                <a:srgbClr val="0000FF"/>
              </a:solidFill>
              <a:latin typeface="EucrosiaUPC" pitchFamily="18" charset="-34"/>
              <a:ea typeface="MS PMincho" pitchFamily="18" charset="-128"/>
              <a:cs typeface="EucrosiaUPC" pitchFamily="18" charset="-34"/>
            </a:endParaRPr>
          </a:p>
          <a:p>
            <a:endParaRPr lang="th-TH" sz="3200" smtClean="0">
              <a:solidFill>
                <a:srgbClr val="0000FF"/>
              </a:solidFill>
              <a:ea typeface="MS PMincho" pitchFamily="18" charset="-128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57188" y="785813"/>
            <a:ext cx="8110537" cy="78581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2060"/>
                </a:solidFill>
              </a:rPr>
              <a:t>แผนการดำเนินงาน</a:t>
            </a:r>
            <a:r>
              <a:rPr lang="en-US" sz="4000" b="1" dirty="0" smtClean="0">
                <a:solidFill>
                  <a:srgbClr val="002060"/>
                </a:solidFill>
              </a:rPr>
              <a:t>/</a:t>
            </a:r>
            <a:r>
              <a:rPr lang="th-TH" sz="4000" b="1" dirty="0" smtClean="0">
                <a:solidFill>
                  <a:srgbClr val="002060"/>
                </a:solidFill>
              </a:rPr>
              <a:t>กิจกรรม ในรอบ </a:t>
            </a:r>
            <a:r>
              <a:rPr lang="en-US" sz="4000" b="1" dirty="0" smtClean="0">
                <a:solidFill>
                  <a:srgbClr val="002060"/>
                </a:solidFill>
              </a:rPr>
              <a:t>1 </a:t>
            </a:r>
            <a:r>
              <a:rPr lang="th-TH" sz="4000" b="1" dirty="0" smtClean="0">
                <a:solidFill>
                  <a:srgbClr val="002060"/>
                </a:solidFill>
              </a:rPr>
              <a:t>ปี  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17410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714500"/>
            <a:ext cx="8186738" cy="4759325"/>
          </a:xfrm>
        </p:spPr>
        <p:txBody>
          <a:bodyPr/>
          <a:lstStyle/>
          <a:p>
            <a:pPr lvl="1"/>
            <a:r>
              <a:rPr lang="th-TH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มีการประชุมสมาชิกกลุ่ม ทุก 2 เดือน</a:t>
            </a:r>
            <a:endParaRPr lang="en-US" sz="2800" b="1" smtClean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th-TH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ร่วมกิจกรรมแลกเปลี่ยนเรียนรู้ หรือ </a:t>
            </a:r>
            <a:r>
              <a:rPr lang="en-US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Knowledge management </a:t>
            </a:r>
            <a:r>
              <a:rPr lang="th-TH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ของคณะสาธารณสุขศาสตร์</a:t>
            </a:r>
            <a:endParaRPr lang="en-US" sz="2800" b="1" smtClean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th-TH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ส่งเสริมให้สมาชิกกลุ่มเขียนโครงร่างวิจัยเพื่อเสนอขอรับทุนจากแหล่งทุนทั้งภายในและภายนอกมหาวิทยาลัย</a:t>
            </a:r>
            <a:endParaRPr lang="en-US" sz="2800" b="1" smtClean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th-TH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จัดทำ </a:t>
            </a:r>
            <a:r>
              <a:rPr lang="en-US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manuscript </a:t>
            </a:r>
            <a:r>
              <a:rPr lang="th-TH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เพื่อตีพิมพ์ในวารสารระดับชาติหรือนานาชาติ โดยรวบรวมจากงานเดิมที่ผ่านมาของสมาชิก อย่างน้อย 1 เรื่องต่อปี </a:t>
            </a:r>
            <a:endParaRPr lang="en-US" sz="2800" b="1" smtClean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th-TH" sz="2800" b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อื่นๆ ตามความเหมาะสม หรือตามคณบดีมอบหมาย  </a:t>
            </a:r>
            <a:endParaRPr lang="en-US" sz="2800" b="1" smtClean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63" y="785813"/>
            <a:ext cx="7467600" cy="9286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ดัชนีชี้วัดความสำเร็จ</a:t>
            </a:r>
            <a:r>
              <a:rPr lang="en-US" sz="40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th-TH" sz="40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434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857250" y="2000250"/>
            <a:ext cx="7067550" cy="4473575"/>
          </a:xfrm>
        </p:spPr>
        <p:txBody>
          <a:bodyPr/>
          <a:lstStyle/>
          <a:p>
            <a:pPr lvl="1"/>
            <a:r>
              <a:rPr lang="th-TH" sz="3200" b="1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มีโครงร่างวิจัยเพื่อเสนอขอรับทุนจากแหล่งทุนทั้งภายในและภายนอกมหาวิทยาลัย 2 เรื่อง </a:t>
            </a:r>
            <a:endParaRPr lang="en-US" sz="3200" b="1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th-TH" sz="3200" b="1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มี </a:t>
            </a:r>
            <a:r>
              <a:rPr lang="en-US" sz="3200" b="1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manuscript </a:t>
            </a:r>
            <a:r>
              <a:rPr lang="th-TH" sz="3200" b="1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เพื่อเตรียมตีพิมพ์ในวารสารระดับชาติอย่างน้อย  1 เรื่อง นานาชาติอย่างน้อย 1 เรื่อง </a:t>
            </a:r>
            <a:endParaRPr lang="en-US" sz="3200" b="1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th-TH" sz="3200" b="1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มีสมาชิกสนในเข้าร่วมกลุ่มมากขึ้น  </a:t>
            </a:r>
            <a:endParaRPr lang="en-US" sz="3200" b="1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buFont typeface="Wingdings" pitchFamily="2" charset="2"/>
              <a:buNone/>
            </a:pPr>
            <a:endParaRPr lang="th-TH" sz="3200" b="1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โครงร่างวิจัยความวิจัย</a:t>
            </a:r>
            <a:endParaRPr lang="th-TH" sz="4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458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th-TH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การตรวจคัดกรองมะเร็งลำไส้ใหญ่</a:t>
            </a:r>
            <a:r>
              <a:rPr lang="en-US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ไส้ตรงด้วย</a:t>
            </a:r>
            <a:r>
              <a:rPr lang="en-US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 </a:t>
            </a:r>
            <a:r>
              <a:rPr lang="th-TH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วิธีอิมมูโนเคมมิคอล </a:t>
            </a:r>
            <a:r>
              <a:rPr lang="en-US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(iFOBT)</a:t>
            </a:r>
            <a:r>
              <a:rPr lang="th-TH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ในประชากรไทยอายุ </a:t>
            </a:r>
            <a:r>
              <a:rPr lang="en-US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45</a:t>
            </a:r>
            <a:r>
              <a:rPr lang="th-TH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-74 ปี</a:t>
            </a:r>
            <a:r>
              <a:rPr lang="en-US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 </a:t>
            </a:r>
          </a:p>
          <a:p>
            <a:r>
              <a:rPr lang="th-TH" sz="360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อื่นๆ </a:t>
            </a:r>
            <a:endParaRPr lang="en-US" sz="3600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500063"/>
            <a:ext cx="7467600" cy="7143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ผลงาน </a:t>
            </a:r>
            <a:endParaRPr lang="th-TH" sz="36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sz="quarter" idx="1"/>
          </p:nvPr>
        </p:nvGraphicFramePr>
        <p:xfrm>
          <a:off x="500063" y="1143000"/>
          <a:ext cx="8143875" cy="5329238"/>
        </p:xfrm>
        <a:graphic>
          <a:graphicData uri="http://schemas.openxmlformats.org/drawingml/2006/table">
            <a:tbl>
              <a:tblPr/>
              <a:tblGrid>
                <a:gridCol w="942835"/>
                <a:gridCol w="7201097"/>
              </a:tblGrid>
              <a:tr h="147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No.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Title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Manwong M, Songserm</a:t>
                      </a:r>
                      <a:r>
                        <a:rPr lang="en-US" sz="1200" b="0" u="none" baseline="30000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N, Promthet S,  Matsuo K.  Risk factors for cholangiocarcinoma in the lower part of Northeast Thailand: a hospital-based case-control study. Asian Pac J Cancer Prev 2013;14</a:t>
                      </a:r>
                      <a:r>
                        <a:rPr lang="th-TH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Cordia New"/>
                        </a:rPr>
                        <a:t>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(10): 5953-5956. 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2.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Thunyaharn</a:t>
                      </a:r>
                      <a:r>
                        <a:rPr lang="en-US" sz="1200" b="0" u="none" baseline="30000">
                          <a:solidFill>
                            <a:srgbClr val="002060"/>
                          </a:solidFill>
                          <a:latin typeface="Arial" pitchFamily="34" charset="0"/>
                          <a:ea typeface="TimesNewRomanPSMT"/>
                          <a:cs typeface="Arial" pitchFamily="34" charset="0"/>
                        </a:rPr>
                        <a:t>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N, Promthet S, Wiangnon S, Suwanrungruang K, Kamsa-ard S.   Survival of Cholangiocarcinoma Patients in Northeastern Thailand after Supportive Treatment. Asian Pac J Cancer Prev 2013;14</a:t>
                      </a:r>
                      <a:r>
                        <a:rPr lang="th-TH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Cordia New"/>
                        </a:rPr>
                        <a:t>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(11): 7029-32.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3.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50"/>
                        </a:spcBef>
                        <a:spcAft>
                          <a:spcPts val="450"/>
                        </a:spcAft>
                      </a:pP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  <a:hlinkClick r:id="rId2"/>
                        </a:rPr>
                        <a:t>Duangsong R</a:t>
                      </a: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 strike="noStrik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  <a:hlinkClick r:id="rId3"/>
                        </a:rPr>
                        <a:t>Promthet S</a:t>
                      </a: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  <a:hlinkClick r:id="rId4"/>
                        </a:rPr>
                        <a:t>Thaewnongiew K</a:t>
                      </a: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   Development of a community-based approach to opisthorchiasis control. Asian Pac J Cancer Prev 2013;14</a:t>
                      </a:r>
                      <a:r>
                        <a:rPr lang="th-TH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Cordia New"/>
                        </a:rPr>
                        <a:t> </a:t>
                      </a: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(11): 7039-43.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4.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Poum A, Promthet S, Duffy SW, Parkin DM. Factors associated with delayed diagnosis of breast cancer in northeast, Thailand.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5" tooltip="Journal of epidemiology / Japan Epidemiological Association."/>
                        </a:rPr>
                        <a:t>J Epidemiol.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 2014 Mar 5;24(2):102-8. Epub 2013 Dec 13.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5.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6"/>
                        </a:rPr>
                        <a:t>Kamsa-Ard S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7"/>
                        </a:rPr>
                        <a:t>Promthet S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8"/>
                        </a:rPr>
                        <a:t>Lewington S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9"/>
                        </a:rPr>
                        <a:t>Burrett JA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10"/>
                        </a:rPr>
                        <a:t>Sherliker P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6"/>
                        </a:rPr>
                        <a:t>Kamsa-Ard S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11"/>
                        </a:rPr>
                        <a:t>Suwanrungruang K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, 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12"/>
                        </a:rPr>
                        <a:t>Parkin DM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.</a:t>
                      </a:r>
                    </a:p>
                    <a:p>
                      <a:pPr>
                        <a:spcBef>
                          <a:spcPts val="450"/>
                        </a:spcBef>
                        <a:spcAft>
                          <a:spcPts val="450"/>
                        </a:spcAft>
                      </a:pP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Alcohol consumption and mortality: the khon kaen cohort study, Thailand. </a:t>
                      </a: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  <a:hlinkClick r:id="rId13" tooltip="Journal of epidemiology / Japan Epidemiological Association."/>
                        </a:rPr>
                        <a:t>J Epidemiol.</a:t>
                      </a:r>
                      <a:r>
                        <a:rPr lang="en-US" sz="1200" b="0" u="none" ker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2014 Mar 5;24(2):154-60. Epub 2014 Feb 15.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6.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Poosari A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TimesNewRomanPSMT"/>
                          <a:cs typeface="Arial" pitchFamily="34" charset="0"/>
                        </a:rPr>
                        <a:t>, Promthet</a:t>
                      </a:r>
                      <a:r>
                        <a:rPr lang="en-US" sz="1200" b="0" u="none" baseline="30000">
                          <a:solidFill>
                            <a:srgbClr val="002060"/>
                          </a:solidFill>
                          <a:latin typeface="Arial" pitchFamily="34" charset="0"/>
                          <a:ea typeface="TimesNewRomanPSMT"/>
                          <a:cs typeface="Arial" pitchFamily="34" charset="0"/>
                        </a:rPr>
                        <a:t>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TimesNewRomanPSMT"/>
                          <a:cs typeface="Arial" pitchFamily="34" charset="0"/>
                        </a:rPr>
                        <a:t>S, Kamsa-ard S, Suwanrungruang K, Longkul J, Wiangnon S.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 Hormone Contraception Use and Breast Cancer in Thai Women. 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  <a:hlinkClick r:id="rId13" tooltip="Journal of epidemiology / Japan Epidemiological Association."/>
                        </a:rPr>
                        <a:t>J Epidemiol.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 2014; 24(3): 216-220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8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7.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Naowarat Tungsritong, Chananya Kasinpila,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 Chanwit Maneenin, Proscovia B Namujju, Matti Lehtinen, Ahti Anttila, Supannee Promthet1.   Lack of Significant Effects of </a:t>
                      </a:r>
                      <a:r>
                        <a:rPr lang="en-US" sz="1200" b="0" i="1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Chlamydia trachomatis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Infection on Cervical Cancer Risk in a Nested Case-Control Study in North-East Thailand. Asian Pac J Cancer Prev 2014;15</a:t>
                      </a:r>
                      <a:r>
                        <a:rPr lang="th-TH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Cordia New"/>
                        </a:rPr>
                        <a:t> 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(3):1497-1500. 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8.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Sribenja S, Sawanyawisuth K, </a:t>
                      </a:r>
                      <a:r>
                        <a:rPr lang="en-US" sz="1200" b="0" i="1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Kraiklang R</a:t>
                      </a: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, Wongkham C, Vaeteewoottacharn K, Obchoei S, Yao Q, Wongkham S, Chen C. Suppression of thymosin β10 increases cell migration and metastasis of cholangiocarcinoma. BMC Cancer. 2013 Sep 23;13:430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u="none">
                          <a:solidFill>
                            <a:srgbClr val="002060"/>
                          </a:solidFill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9.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i="1" u="none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Kraiklang</a:t>
                      </a:r>
                      <a:r>
                        <a:rPr lang="en-US" sz="1200" b="0" i="1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 R</a:t>
                      </a: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, </a:t>
                      </a:r>
                      <a:r>
                        <a:rPr lang="en-US" sz="1200" b="0" u="none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Pairojkul</a:t>
                      </a: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 C, </a:t>
                      </a:r>
                      <a:r>
                        <a:rPr lang="en-US" sz="1200" b="0" u="none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Khuntikeo</a:t>
                      </a: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 N, </a:t>
                      </a:r>
                      <a:r>
                        <a:rPr lang="en-US" sz="1200" b="0" u="none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Imtawil</a:t>
                      </a: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 K, </a:t>
                      </a:r>
                      <a:r>
                        <a:rPr lang="en-US" sz="1200" b="0" u="none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Wongkham</a:t>
                      </a: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 S, </a:t>
                      </a:r>
                      <a:r>
                        <a:rPr lang="en-US" sz="1200" b="0" u="none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Wongkham</a:t>
                      </a: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 C.  A novel predictive equation for potential diagnosis of </a:t>
                      </a:r>
                      <a:r>
                        <a:rPr lang="en-US" sz="1200" b="0" u="none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cholangiocarcinoma</a:t>
                      </a: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. </a:t>
                      </a:r>
                      <a:r>
                        <a:rPr lang="en-US" sz="1200" b="0" u="none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PLoS</a:t>
                      </a:r>
                      <a:r>
                        <a:rPr lang="en-US" sz="1200" b="0" u="none" dirty="0">
                          <a:solidFill>
                            <a:srgbClr val="002060"/>
                          </a:solidFill>
                          <a:latin typeface="Arial" pitchFamily="34" charset="0"/>
                          <a:ea typeface="SimSun"/>
                          <a:cs typeface="Arial" pitchFamily="34" charset="0"/>
                        </a:rPr>
                        <a:t> One. 2014 Feb 28;9(2):e89337</a:t>
                      </a:r>
                    </a:p>
                  </a:txBody>
                  <a:tcPr marL="41523" marR="41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6275" y="785813"/>
            <a:ext cx="7467600" cy="84613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00FF"/>
                </a:solidFill>
                <a:latin typeface="JasmineUPC" pitchFamily="18" charset="-34"/>
                <a:cs typeface="JasmineUPC" pitchFamily="18" charset="-34"/>
              </a:rPr>
              <a:t>กิจกรรมอื่นๆ </a:t>
            </a:r>
            <a:endParaRPr lang="th-TH" sz="4000" b="1" dirty="0">
              <a:solidFill>
                <a:srgbClr val="0000FF"/>
              </a:solidFill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21506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928813"/>
            <a:ext cx="8115300" cy="4402137"/>
          </a:xfrm>
        </p:spPr>
        <p:txBody>
          <a:bodyPr/>
          <a:lstStyle/>
          <a:p>
            <a:r>
              <a:rPr lang="th-TH" sz="280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ดูงาน สร้างเครือข่าย</a:t>
            </a:r>
          </a:p>
          <a:p>
            <a:r>
              <a:rPr lang="th-TH" sz="280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นำเสนอผลงาน</a:t>
            </a:r>
          </a:p>
          <a:p>
            <a:endParaRPr lang="th-TH" sz="280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th-TH" dirty="0"/>
          </a:p>
        </p:txBody>
      </p:sp>
      <p:sp>
        <p:nvSpPr>
          <p:cNvPr id="22530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th-TH" smtClean="0"/>
          </a:p>
        </p:txBody>
      </p:sp>
      <p:pic>
        <p:nvPicPr>
          <p:cNvPr id="22531" name="Picture 2" descr="H:\A3Talk_Inter\Taiwan\2014_March\1.6ภาพประกอบวาระ1.6ระบาด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01638"/>
            <a:ext cx="8358187" cy="624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G:\A3Talk_Inter\Taiwan\2014_March\1.6ภาพ4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071546"/>
            <a:ext cx="6953299" cy="5214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th-TH" dirty="0"/>
          </a:p>
        </p:txBody>
      </p:sp>
      <p:sp>
        <p:nvSpPr>
          <p:cNvPr id="24578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th-TH" smtClean="0"/>
          </a:p>
        </p:txBody>
      </p:sp>
      <p:pic>
        <p:nvPicPr>
          <p:cNvPr id="24579" name="Picture 2" descr="H:\A3Talk_Inter\Taiwan\2014_March\1.6ภาพ1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547688"/>
            <a:ext cx="7786688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25602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th-TH" smtClean="0"/>
          </a:p>
        </p:txBody>
      </p:sp>
      <p:pic>
        <p:nvPicPr>
          <p:cNvPr id="25603" name="Picture 2" descr="H:\A3Talk_Inter\Taiwan\2014_March\1.8ภาพประกอบวาระ1.8รับรางวัล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357188"/>
            <a:ext cx="6143625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63" y="571500"/>
            <a:ext cx="7467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Q&amp;A</a:t>
            </a:r>
            <a:endParaRPr lang="th-TH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pic>
        <p:nvPicPr>
          <p:cNvPr id="26626" name="Picture 2" descr="E:\รูปเรามีเฉพาะในนี้ยังไม่copy\ดอกคูณ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357438"/>
            <a:ext cx="68580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เฉลียง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795</TotalTime>
  <Words>600</Words>
  <Application>Microsoft Office PowerPoint</Application>
  <PresentationFormat>นำเสนอทางหน้าจอ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Design Template</vt:lpstr>
      </vt:variant>
      <vt:variant>
        <vt:i4>12</vt:i4>
      </vt:variant>
      <vt:variant>
        <vt:lpstr>Slide Titles</vt:lpstr>
      </vt:variant>
      <vt:variant>
        <vt:i4>13</vt:i4>
      </vt:variant>
    </vt:vector>
  </HeadingPairs>
  <TitlesOfParts>
    <vt:vector size="39" baseType="lpstr">
      <vt:lpstr>Century Schoolbook</vt:lpstr>
      <vt:lpstr>KodchiangUPC</vt:lpstr>
      <vt:lpstr>Arial</vt:lpstr>
      <vt:lpstr>Wingdings</vt:lpstr>
      <vt:lpstr>Wingdings 2</vt:lpstr>
      <vt:lpstr>Calibri</vt:lpstr>
      <vt:lpstr>Cordia New</vt:lpstr>
      <vt:lpstr>TH SarabunPSK</vt:lpstr>
      <vt:lpstr>JasmineUPC</vt:lpstr>
      <vt:lpstr>EucrosiaUPC</vt:lpstr>
      <vt:lpstr>MS PMincho</vt:lpstr>
      <vt:lpstr>TimesNewRomanPSMT</vt:lpstr>
      <vt:lpstr>SimSun</vt:lpstr>
      <vt:lpstr>Angsana New</vt:lpstr>
      <vt:lpstr>เฉลียง</vt:lpstr>
      <vt:lpstr>เฉลียง</vt:lpstr>
      <vt:lpstr>เฉลียง</vt:lpstr>
      <vt:lpstr>เฉลียง</vt:lpstr>
      <vt:lpstr>เฉลียง</vt:lpstr>
      <vt:lpstr>เฉลียง</vt:lpstr>
      <vt:lpstr>เฉลียง</vt:lpstr>
      <vt:lpstr>เฉลียง</vt:lpstr>
      <vt:lpstr>เฉลียง</vt:lpstr>
      <vt:lpstr>เฉลียง</vt:lpstr>
      <vt:lpstr>เฉลียง</vt:lpstr>
      <vt:lpstr>เฉลียง</vt:lpstr>
      <vt:lpstr>กลุ่มวิจัยตามประกาศคณะสาธารณสุขศาสตร์ ฉบับที่ 33/2556 </vt:lpstr>
      <vt:lpstr>สมาชิกกลุ่ม </vt:lpstr>
      <vt:lpstr>สมาชิกเพิ่มเติม </vt:lpstr>
      <vt:lpstr>แผนการดำเนินงาน/กิจกรรม ในรอบ 1 ปี  </vt:lpstr>
      <vt:lpstr>ดัชนีชี้วัดความสำเร็จ </vt:lpstr>
      <vt:lpstr>โครงร่างวิจัยความวิจัย</vt:lpstr>
      <vt:lpstr>ผลงาน </vt:lpstr>
      <vt:lpstr>กิจกรรมอื่นๆ </vt:lpstr>
      <vt:lpstr>Slide 9</vt:lpstr>
      <vt:lpstr>Slide 10</vt:lpstr>
      <vt:lpstr>Slide 11</vt:lpstr>
      <vt:lpstr>Slide 12</vt:lpstr>
      <vt:lpstr>Q&amp;A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เขียนบทความวิจัยอย่างไร จึงจะได้ลงพิมพ์ ในวารสารวิชาการนานาชาติ</dc:title>
  <dc:creator>User</dc:creator>
  <cp:lastModifiedBy>cascap.apple@gmail.com</cp:lastModifiedBy>
  <cp:revision>85</cp:revision>
  <dcterms:created xsi:type="dcterms:W3CDTF">2014-06-08T04:53:51Z</dcterms:created>
  <dcterms:modified xsi:type="dcterms:W3CDTF">2014-06-25T03:37:40Z</dcterms:modified>
</cp:coreProperties>
</file>